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8"/>
  </p:handoutMasterIdLst>
  <p:sldIdLst>
    <p:sldId id="256" r:id="rId3"/>
    <p:sldId id="394" r:id="rId4"/>
    <p:sldId id="264" r:id="rId6"/>
    <p:sldId id="385" r:id="rId7"/>
    <p:sldId id="446" r:id="rId8"/>
    <p:sldId id="448" r:id="rId9"/>
    <p:sldId id="447" r:id="rId10"/>
    <p:sldId id="449" r:id="rId11"/>
    <p:sldId id="450" r:id="rId12"/>
    <p:sldId id="452" r:id="rId13"/>
    <p:sldId id="451" r:id="rId14"/>
    <p:sldId id="453" r:id="rId15"/>
    <p:sldId id="454" r:id="rId16"/>
    <p:sldId id="455" r:id="rId17"/>
    <p:sldId id="456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67" r:id="rId28"/>
    <p:sldId id="468" r:id="rId29"/>
    <p:sldId id="469" r:id="rId30"/>
    <p:sldId id="471" r:id="rId31"/>
    <p:sldId id="470" r:id="rId32"/>
    <p:sldId id="472" r:id="rId33"/>
    <p:sldId id="473" r:id="rId34"/>
    <p:sldId id="474" r:id="rId35"/>
    <p:sldId id="475" r:id="rId36"/>
    <p:sldId id="477" r:id="rId37"/>
    <p:sldId id="478" r:id="rId38"/>
    <p:sldId id="479" r:id="rId39"/>
    <p:sldId id="480" r:id="rId40"/>
    <p:sldId id="481" r:id="rId41"/>
    <p:sldId id="476" r:id="rId42"/>
    <p:sldId id="483" r:id="rId43"/>
    <p:sldId id="482" r:id="rId44"/>
    <p:sldId id="484" r:id="rId45"/>
    <p:sldId id="485" r:id="rId46"/>
    <p:sldId id="486" r:id="rId47"/>
    <p:sldId id="488" r:id="rId48"/>
    <p:sldId id="487" r:id="rId49"/>
    <p:sldId id="489" r:id="rId50"/>
    <p:sldId id="490" r:id="rId51"/>
    <p:sldId id="491" r:id="rId52"/>
    <p:sldId id="492" r:id="rId53"/>
    <p:sldId id="493" r:id="rId54"/>
    <p:sldId id="495" r:id="rId55"/>
    <p:sldId id="496" r:id="rId56"/>
    <p:sldId id="497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7B0FF"/>
    <a:srgbClr val="7AC77C"/>
    <a:srgbClr val="0BAEFF"/>
    <a:srgbClr val="D8AE87"/>
    <a:srgbClr val="D860D7"/>
    <a:srgbClr val="D7B087"/>
    <a:srgbClr val="8B8B8A"/>
    <a:srgbClr val="00B0FF"/>
    <a:srgbClr val="D75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4"/>
    <p:restoredTop sz="95997" autoAdjust="0"/>
  </p:normalViewPr>
  <p:slideViewPr>
    <p:cSldViewPr snapToGrid="0">
      <p:cViewPr varScale="1">
        <p:scale>
          <a:sx n="57" d="100"/>
          <a:sy n="57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sentinel-go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 dirty="0">
                <a:sym typeface="+mn-ea"/>
              </a:rPr>
              <a:t>在服务提供者侧控制每一个消费者的总体请求速率，来保障多消费者情况下服务的总体可控。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场景一：某一天，运营搞了一次活动，突然跑过来说，现在流量已经快涨到上限了，有没有批量降级所有不重要服务的方式？开发一脸懵逼的看着，这又不是操作DB，哪里有批量操作呀。</a:t>
            </a:r>
            <a:endParaRPr lang="en-US" altLang="zh-CN"/>
          </a:p>
          <a:p>
            <a:r>
              <a:rPr lang="en-US" altLang="zh-CN"/>
              <a:t>场景二：某一天，运营又搞事了，说我们等下要搞一个活动，让我们赶紧提前把不重要的服务都降级了，开发又是一脸懵逼，我怎么知道要降级哪些服务呀。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降级情况</a:t>
            </a:r>
            <a:r>
              <a:rPr lang="en-US" altLang="zh-CN"/>
              <a:t>: 1.</a:t>
            </a:r>
            <a:r>
              <a:rPr lang="zh-CN" altLang="en-US"/>
              <a:t>超时 </a:t>
            </a:r>
            <a:r>
              <a:rPr lang="en-US" altLang="zh-CN"/>
              <a:t>2.</a:t>
            </a:r>
            <a:r>
              <a:rPr lang="zh-CN" altLang="en-US"/>
              <a:t>熔断 </a:t>
            </a:r>
            <a:r>
              <a:rPr lang="en-US" altLang="zh-CN"/>
              <a:t>3.</a:t>
            </a:r>
            <a:r>
              <a:rPr lang="zh-CN" altLang="en-US"/>
              <a:t>服务故障 </a:t>
            </a:r>
            <a:r>
              <a:rPr lang="en-US" altLang="zh-CN"/>
              <a:t>4.</a:t>
            </a:r>
            <a:r>
              <a:rPr lang="zh-CN" altLang="en-US"/>
              <a:t>限流</a:t>
            </a:r>
            <a:r>
              <a:rPr lang="en-US" altLang="zh-CN"/>
              <a:t>; </a:t>
            </a:r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</a:rPr>
              <a:t>目录</a:t>
            </a:r>
            <a:endParaRPr dirty="0">
              <a:latin typeface="Alibaba PuHuiTi R" panose="00020600040101010101" pitchFamily="18" charset="-122"/>
              <a:ea typeface="Alibaba PuHuiTi R" panose="00020600040101010101" pitchFamily="18" charset="-122"/>
              <a:cs typeface="Alibaba PuHuiTi R" panose="00020600040101010101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 panose="020B0503020204020204" charset="-122"/>
                <a:cs typeface="Helvetica" pitchFamily="2" charset="0"/>
                <a:sym typeface="Microsoft YaHei" panose="020B0503020204020204" charset="-122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极客大学LOGO矢量 透明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66000" y="-42769"/>
            <a:ext cx="4542302" cy="131276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 B" panose="00020600040101010101" pitchFamily="18" charset="-122"/>
          <a:cs typeface="Alibaba PuHuiTi B" panose="00020600040101010101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hyperlink" Target="https://pkg.go.dev/context#WithTimeou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hyperlink" Target="https://pkg.go.dev/golang.org/x/time/rate" TargetMode="Externa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hyperlink" Target="https://pkg.go.dev/go.uber.org/ratelimi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hyperlink" Target="https://blog.csdn.net/dog250/article/details/72849893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hyperlink" Target="https://www.cnblogs.com/cyfonly/p/5800758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jpeg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hyperlink" Target="https://ieeexplore.ieee.org/document/9634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hyperlink" Target="https://pkg.go.dev/sync/atomic#example-Value-ReadMostly" TargetMode="Externa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 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5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zh-CN" altLang="en-US"/>
              <a:t>Go 架构实践 - 微服务（微服务可用性设计）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810" y="3702050"/>
            <a:ext cx="10735945" cy="5734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9138" y="9869170"/>
            <a:ext cx="1006602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当信号量达到 maxConcurrentRequests 后，</a:t>
            </a:r>
            <a:endParaRPr lang="zh-CN" altLang="en-US" sz="4000" b="0" dirty="0">
              <a:solidFill>
                <a:schemeClr val="bg1"/>
              </a:solidFill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再请求会触发 fallback。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Helvetica Neue" panose="020005030000000200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885" y="3572510"/>
            <a:ext cx="9387840" cy="76288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15976" y="11796395"/>
            <a:ext cx="871029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当线程池到达 maxSize 后，</a:t>
            </a:r>
            <a:endParaRPr lang="zh-CN" altLang="en-US" sz="4000" b="0" dirty="0">
              <a:solidFill>
                <a:schemeClr val="bg1"/>
              </a:solidFill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再请求会触发 fallback 接口进行熔断。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Helvetica Neue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89455" y="12337415"/>
            <a:ext cx="1022731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zh-CN" altLang="en-US" sz="3600" b="0" i="1" dirty="0">
                <a:solidFill>
                  <a:schemeClr val="accent2"/>
                </a:solidFill>
                <a:latin typeface="Helvetica" pitchFamily="2" charset="0"/>
                <a:ea typeface="Alibaba PuHuiTi B" panose="00020600040101010101" pitchFamily="18" charset="-122"/>
                <a:cs typeface="Alibaba PuHuiTi B" panose="00020600040101010101" pitchFamily="18" charset="-122"/>
                <a:sym typeface="+mn-ea"/>
              </a:rPr>
              <a:t>Java 除了线程池隔离，也有基于信号量的做法。</a:t>
            </a:r>
            <a:endParaRPr lang="zh-CN" altLang="en-US" sz="3600" b="0" i="1" dirty="0">
              <a:solidFill>
                <a:schemeClr val="accent2"/>
              </a:solidFill>
              <a:latin typeface="Helvetica" pitchFamily="2" charset="0"/>
              <a:ea typeface="Alibaba PuHuiTi B" panose="00020600040101010101" pitchFamily="18" charset="-122"/>
              <a:cs typeface="Alibaba PuHuiTi B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进程隔离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容器化（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docker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），容器编排引擎（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k8s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15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KVM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上部署服务；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16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Docker Swarm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17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年迁移到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ubernetes，到年底在线应用就全托管了，之后很快在线应用弹性公有云上线；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20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年离线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Yarn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和 在线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K8s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做了在离线混部（错峰使用），之后计划弹性公有云配合自建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IDC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做到离线的混合云架构。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集群隔离</a:t>
            </a: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回顾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gRPC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，我们介绍过多集群方案，即逻辑上是一个应用，物理上部署多套应用，通过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cluster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区分。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多活建设完毕后，我们应用可以划分为：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region.zone.cluster.appid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6215" y="3905250"/>
            <a:ext cx="11363960" cy="7398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12995" y="11972290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Helvetica Neue" panose="02000503000000020004"/>
              </a:rPr>
              <a:t>账号多活</a:t>
            </a:r>
            <a:endParaRPr kumimoji="0" lang="zh-CN" altLang="en-US" sz="3600" b="0" i="0" u="none" strike="noStrike" cap="none" spc="0" normalizeH="0" baseline="0" dirty="0">
              <a:solidFill>
                <a:srgbClr val="FFFFFF"/>
              </a:solidFill>
              <a:uFillTx/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Case Stduy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早期转码集群被超大视频攻击，导致转码大量延迟。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缩略图服务，被大图实时缩略吃完所有 CPU，导致正常的小图缩略被丢弃，大量503。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数据库实例 cgroup 未隔离，导致大 SQL 引起的集体故障。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INFO 日志量过大，导致异常 ERROR 日志采集延迟。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650379" y="2564780"/>
            <a:ext cx="11457291" cy="10532097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超时控制，我们的组件能够快速失效（fail fast），因为我们不希望等到断开的实例直到超时。没有什么比挂起的请求和无响应的界面更令人失望。这不仅浪费资源，而且还会让用户体验变得更差。我们的服务是互相调用的，所以在这些延迟叠加前，应该特别注意防止那些超时的操作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网路传递具有不确定性。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客户端和服务端不一致的超时策略导致资源浪费。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“默认值”策略。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高延迟服务导致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lient 浪费资源等待，使用超时传递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进程间传递 + 跨进程传递。</a:t>
            </a:r>
            <a:endParaRPr lang="zh-CN" altLang="en-US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超时控制是微服务可用性的第一道关，良好的超时策略，可以尽可能让服务不堆积请求，尽快清空高延迟的请求，释放 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Goroutine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rcRect l="12442" r="16632"/>
          <a:stretch>
            <a:fillRect/>
          </a:stretch>
        </p:blipFill>
        <p:spPr>
          <a:xfrm>
            <a:off x="13324840" y="3881755"/>
            <a:ext cx="10909300" cy="77641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实际业务开发中，我们依赖的微服务的超时策略并不清楚，或者随着业务迭代耗时超生了变化，意外的导致依赖者出现了超时。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服务提供者定义好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latency 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，更新到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gRPC Proto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定义中，服务后续迭代，都应保证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避免出现意外的默认超时策略，或者意外的配置超时策略。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kit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基础库兜底默认超时，比如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100ms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，进行配置防御保护，避免出现类似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60s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之类的超大超时策略。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配置中心公共模版，对于未配置的服务使用公共配置。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占位符 6"/>
          <p:cNvSpPr>
            <a:spLocks noGrp="1"/>
          </p:cNvSpPr>
          <p:nvPr/>
        </p:nvSpPr>
        <p:spPr>
          <a:xfrm>
            <a:off x="13414375" y="2731770"/>
            <a:ext cx="10338435" cy="92100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2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7"/>
                </a:solidFill>
                <a:sym typeface="+mn-ea"/>
              </a:rPr>
              <a:t>package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google.example.library.v1;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service </a:t>
            </a:r>
            <a:r>
              <a:rPr kumimoji="1" lang="zh-CN" altLang="en-US" sz="3600" i="1" dirty="0">
                <a:solidFill>
                  <a:srgbClr val="D7B087"/>
                </a:solidFill>
                <a:sym typeface="+mn-ea"/>
              </a:rPr>
              <a:t>LibraryService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{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  </a:t>
            </a:r>
            <a:r>
              <a:rPr kumimoji="1" lang="zh-CN" altLang="en-US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  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// Lagency SLO: 95th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100ms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, 99th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150ms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.</a:t>
            </a:r>
            <a:endParaRPr kumimoji="1" lang="zh-CN" altLang="en-US" sz="3600" b="1" i="1" dirty="0">
              <a:solidFill>
                <a:schemeClr val="accent1"/>
              </a:solidFill>
              <a:latin typeface="Helvetica Bold Oblique" charset="0"/>
              <a:cs typeface="Helvetica Bold Oblique" charset="0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CreateBook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(CreateBookRequest)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(Book); 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GetBook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(GetBookRequest)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Book);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ListBooks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(ListBooksResponse)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;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}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530" y="5971540"/>
            <a:ext cx="10187940" cy="18434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超时传递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: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当上游服务已经超时返回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504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，但下游服务仍然在执行，会导致浪费资源做无用功。超时传递指的是把当前服务的剩余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Quota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传递到下游服务中，继承超时策略，控制请求级别的全局超时控制。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进程内超时控制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   一个请求在每个阶段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网络请求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开始前，就要检查是否还有足够的剩余来处理请求，以及继承他的超时策略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使用 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标准库的 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  <a:hlinkClick r:id="rId1" action="ppaction://hlinkfile"/>
              </a:rPr>
              <a:t>context.WithTimeout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func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asiiConn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</a:t>
            </a:r>
            <a:r>
              <a:rPr kumimoji="1" lang="zh-CN" altLang="en-US" sz="3600" dirty="0">
                <a:solidFill>
                  <a:srgbClr val="0BAEFF"/>
                </a:solidFill>
                <a:sym typeface="+mn-ea"/>
              </a:rPr>
              <a:t>Get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(ctx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context.Context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, key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string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(result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Item, err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error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{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b="1" dirty="0">
                <a:solidFill>
                  <a:schemeClr val="bg1"/>
                </a:solidFill>
                <a:latin typeface="Helvetica Bold" charset="0"/>
                <a:cs typeface="Helvetica Bold" charset="0"/>
                <a:sym typeface="+mn-ea"/>
              </a:rPr>
              <a:t>	c.conn.SetWriteDeadline(shrinkDeadline(ctx, c.writeTimeout))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	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if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_, err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 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fmt.Fprintf(c.rw, "</a:t>
            </a:r>
            <a:r>
              <a:rPr kumimoji="1" lang="zh-CN" altLang="en-US" sz="3600" dirty="0">
                <a:solidFill>
                  <a:srgbClr val="7AC77C"/>
                </a:solidFill>
                <a:sym typeface="+mn-ea"/>
              </a:rPr>
              <a:t>gets </a:t>
            </a:r>
            <a:r>
              <a:rPr kumimoji="1" lang="zh-CN" altLang="en-US" sz="3600" dirty="0">
                <a:solidFill>
                  <a:srgbClr val="07B0FF"/>
                </a:solidFill>
                <a:sym typeface="+mn-ea"/>
              </a:rPr>
              <a:t>%s\r\n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", key); err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!=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nil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{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615" y="3162935"/>
            <a:ext cx="10267315" cy="8264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A </a:t>
            </a: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gRPC </a:t>
            </a: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请求 B，</a:t>
            </a: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1s</a:t>
            </a: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超时</a:t>
            </a: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en-US" altLang="zh-CN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B 使用了</a:t>
            </a: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300ms </a:t>
            </a: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处理请求，再转发请求 C。</a:t>
            </a:r>
            <a:endParaRPr lang="zh-CN" altLang="en-US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 </a:t>
            </a: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配置了</a:t>
            </a: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600ms </a:t>
            </a: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超时，但是实际只用了</a:t>
            </a: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500ms</a:t>
            </a: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zh-CN" altLang="en-US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到其他的下游，发现余量不足，取消传递。</a:t>
            </a:r>
            <a:endParaRPr lang="zh-CN" altLang="en-US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在需要强制执行时，下游的服务可以覆盖上游的超时传递和配额。</a:t>
            </a:r>
            <a:endParaRPr lang="zh-CN" altLang="en-US" sz="3600" i="1" dirty="0">
              <a:solidFill>
                <a:srgbClr val="07B0FF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在 </a:t>
            </a:r>
            <a:r>
              <a:rPr lang="en-US" altLang="zh-CN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gRPC </a:t>
            </a:r>
            <a:r>
              <a:rPr lang="zh-CN" altLang="en-US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框架中，会依赖 </a:t>
            </a:r>
            <a:r>
              <a:rPr lang="en-US" altLang="zh-CN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gRPC Metadata Exchange</a:t>
            </a:r>
            <a:r>
              <a:rPr lang="zh-CN" altLang="en-US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，基于 </a:t>
            </a:r>
            <a:r>
              <a:rPr lang="en-US" altLang="zh-CN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HTTP2 </a:t>
            </a:r>
            <a:r>
              <a:rPr lang="zh-CN" altLang="en-US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Headers </a:t>
            </a:r>
            <a:r>
              <a:rPr lang="zh-CN" altLang="en-US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传递 </a:t>
            </a:r>
            <a:r>
              <a:rPr lang="en-US" altLang="zh-CN" sz="3600" i="1" dirty="0">
                <a:solidFill>
                  <a:schemeClr val="accent2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grpc-timeout </a:t>
            </a:r>
            <a:r>
              <a:rPr lang="zh-CN" altLang="en-US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字段，自动传递到下游，构建带 </a:t>
            </a:r>
            <a:r>
              <a:rPr lang="en-US" altLang="zh-CN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timeout </a:t>
            </a:r>
            <a:r>
              <a:rPr lang="zh-CN" altLang="en-US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context。</a:t>
            </a:r>
            <a:endParaRPr lang="zh-CN" altLang="en-US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3910" y="2094865"/>
            <a:ext cx="8791575" cy="104984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573385" cy="103651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双峰分布</a:t>
            </a:r>
            <a:r>
              <a:rPr lang="en-US" altLang="zh-CN" dirty="0">
                <a:sym typeface="+mn-ea"/>
              </a:rPr>
              <a:t>: </a:t>
            </a:r>
            <a:r>
              <a:rPr lang="zh-CN" altLang="en-US" dirty="0">
                <a:sym typeface="+mn-ea"/>
              </a:rPr>
              <a:t>95%的请求耗时在100ms内，5%的请求可能永远不会完成（长超时）。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对于监控不要只看 mean，可以看看耗时分布统计，比如 </a:t>
            </a:r>
            <a:r>
              <a:rPr lang="en-US" altLang="zh-CN" dirty="0">
                <a:sym typeface="+mn-ea"/>
              </a:rPr>
              <a:t>95th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99th。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设置合理的超时，拒绝超长请求，或者当Server 不可用要主动失败。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超时决定着服务线程耗尽。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7900" y="5969635"/>
            <a:ext cx="11739880" cy="2745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 </a:t>
            </a:r>
            <a:r>
              <a:rPr kumimoji="1" lang="en-US" altLang="zh-CN"/>
              <a:t>- Case Stduy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SLB 入口 Nginx 没配置超时导致连锁故障。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服务依赖的 DB 连接池漏配超时，导致请求阻塞，最终服务集体 OOM。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下游服务发版耗时增加，而上游服务配置超时过短，导致上游请求失败。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References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令牌桶算法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是一个存放固定容量令牌的桶，按照固定速率往桶里添加令牌。令牌桶算法的描述如下：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假设限制2r/s，则按照500毫秒的固定速率往桶中添加令牌。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桶中最多存放 b 个令牌，当桶满时，新添加的令牌被丢弃或拒绝。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当一个 n 个字节大小的数据包到达，将从桶中删除n 个令牌，接着数据包被发送到网络上。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如果桶中的令牌不足 n 个，则不会删除令牌，且该数据包将被限流（要么丢弃，要么缓冲区等待）。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token-bucket rate limit algorithm: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/x/time/rate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855" y="3604895"/>
            <a:ext cx="8020050" cy="76066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漏桶算法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作为计量工具（The Leaky Bucket Algorithm as a Meter）时，可以用于流量整形</a:t>
            </a:r>
            <a:endParaRPr lang="en-US" altLang="zh-CN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（Traffic Shaping）和流量控制（TrafficPolicing），漏桶算法的描述如下：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一个固定容量的漏桶，按照常量固定速率流出水滴。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如果桶是空的，则不需流出水滴。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可以以任意速率流入水滴到漏桶。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如果流入水滴超出了桶的容量，则流入的水滴溢出了（被丢弃），而漏桶容量是不变的。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leaky-bucket rate limit algorithm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/go.uber.org/ratelimit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215" y="2983865"/>
            <a:ext cx="7735570" cy="9149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漏斗桶/令牌桶确实能够保护系统不被拖垮, 但不管漏斗桶还是令牌桶, 其防护思路都是设定一个指标, 当超过该指标后就阻止或减少流量的继续进入，当系统负载降低到某一水平后则恢复流量的进入。但其通常都是被动的，其实际效果取决于限流阈值设置是否合理，但往往设置合理不是一件容易的事情。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集群增加机器或者减少机器限流阈值是否要重新设置?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设置限流阈值的依据是什么?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人力运维成本是否过高?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当调用方反馈429时, 这个时候重新设置限流, 其实流量高峰已经过了重新评估限流是否有意义?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这些其实都是采用漏斗桶/令牌桶的缺点, 总体来说就是太被动, 不能快速适应流量变化。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因此我们需要一种自适应的限流算法，即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: 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过载保护，根据系统当前的负载自动丢弃流量。</a:t>
            </a:r>
            <a:endParaRPr kumimoji="1" lang="zh-CN" altLang="en-US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过载保护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计算系统临近过载时的峰值吞吐作为限流的阈值来进行流量控制，达到系统保护。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服务器临近过载时，主动抛弃一定量的负载，目标是自保。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在系统稳定的前提下，保持系统的吞吐量。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常见做法：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利特尔法则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CPU、内存作为信号量进行节流。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队列管理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队列长度、LIFO。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可控延迟算法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Co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el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405" y="3912235"/>
            <a:ext cx="9535160" cy="419481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075" y="8900160"/>
            <a:ext cx="14511655" cy="3181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如何计算接近峰值时的系统吞吐？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CPU: 使用一个独立的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线程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采样，每隔 250ms 触发一次。在计算均值时，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使用了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简单滑动平均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去除峰值的影响。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Inflight: 当前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中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正在进行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的请求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Pass&amp;RT: 最近5s，pass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每100ms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采样窗口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内成功请求的数量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为单个采样窗口中平均响应时间。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9895" y="2731770"/>
            <a:ext cx="9104630" cy="6828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8971280"/>
            <a:ext cx="11747500" cy="379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324975" cy="10365105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我们使用 CPU 的滑动均值（CPU &gt; 800）作为启发阈值，一旦触发进入到过载保护阶段，算法为：(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pass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*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rt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) &lt;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inflight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限流效果生效后，CPU 会在临界值（80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0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）附近抖动，如果不使用冷却时间，那么一个短时间的 CPU 下降就可能导致大量请求被放行，严重时会打满 CPU。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在冷却时间后，重新判断阈值（CPU &gt; 800 ），是否持续进入过载保护。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600" y="4747895"/>
            <a:ext cx="12128500" cy="633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332575" cy="1036510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4000" dirty="0">
                <a:sym typeface="+mn-ea"/>
              </a:rPr>
              <a:t>限流是指在一段时间内，定义某个客户或应用可以接收或处理多少个请求的技术。例如，通过限流，你可以过滤掉产生流量峰值的客户和微服务，或者可以确保你的应用程序在自动扩展</a:t>
            </a:r>
            <a:r>
              <a:rPr lang="zh-CN" altLang="en-US" dirty="0">
                <a:sym typeface="+mn-ea"/>
              </a:rPr>
              <a:t>（</a:t>
            </a:r>
            <a:r>
              <a:rPr lang="zh-CN" altLang="en-US" sz="4000" dirty="0">
                <a:sym typeface="+mn-ea"/>
              </a:rPr>
              <a:t>Auto Scaling</a:t>
            </a:r>
            <a:r>
              <a:rPr lang="zh-CN" altLang="en-US" dirty="0">
                <a:sym typeface="+mn-ea"/>
              </a:rPr>
              <a:t>）</a:t>
            </a:r>
            <a:r>
              <a:rPr lang="zh-CN" altLang="en-US" sz="4000" dirty="0">
                <a:sym typeface="+mn-ea"/>
              </a:rPr>
              <a:t>失效前都不会出现过载的情况。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令牌桶、漏桶 针对单个节点，无法分布式限流。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QPS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限流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不同的请求可能需要数量迥异的资源来处理。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某种静态 QPS 限流不是特别准。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给每个用户设置限制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全局过载发生时候，针对某些“异常”进行控制。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一定程度的“超卖”配额。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按照优先级丢弃。</a:t>
            </a:r>
            <a:endParaRPr lang="zh-CN" altLang="en-US" sz="3600" i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拒绝请求也需要成本。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6390" y="6236335"/>
            <a:ext cx="11050270" cy="61391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45147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4000" dirty="0">
                <a:sym typeface="+mn-ea"/>
              </a:rPr>
              <a:t>分布式限流，是为了控制某个应用全局的流量，而非真对单个节点纬度。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单个大流量的接口，使用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redis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容易产生热点。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pre-request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模式对性能有一定影响，高频的网络往返。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从获取单个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升级成批量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表示速率，获取后使用令牌桶算法来限制。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endParaRPr lang="zh-CN" altLang="en-US" sz="4000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2465" y="7243445"/>
            <a:ext cx="15419070" cy="61328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隔离，本质上是对系统或资源进行分割，从而实现当系统发生故障时能限定传播范围和影响范围，即发生故障后只有出问题的服务不可用，保证其他服务仍然可用。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服务隔离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动静分离、读写分离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轻重隔离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核心、快慢、热点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物理隔离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线程、进程、集群、机房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9290" y="4606925"/>
            <a:ext cx="10788650" cy="74815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829040" cy="99333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每次心跳后，异步批量获取 </a:t>
            </a:r>
            <a:r>
              <a:rPr lang="en-US" altLang="zh-CN" dirty="0">
                <a:sym typeface="+mn-ea"/>
              </a:rPr>
              <a:t>quota</a:t>
            </a:r>
            <a:r>
              <a:rPr lang="zh-CN" altLang="en-US" dirty="0">
                <a:sym typeface="+mn-ea"/>
              </a:rPr>
              <a:t>，可以大大减少请求 </a:t>
            </a:r>
            <a:r>
              <a:rPr lang="en-US" altLang="zh-CN" dirty="0">
                <a:sym typeface="+mn-ea"/>
              </a:rPr>
              <a:t>redis </a:t>
            </a:r>
            <a:r>
              <a:rPr lang="zh-CN" altLang="en-US" dirty="0">
                <a:sym typeface="+mn-ea"/>
              </a:rPr>
              <a:t>的频次，获取完以后本地消费，基于令牌桶拦截。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每次申请的配额需要手动设定静态值略欠灵活，比如每次要</a:t>
            </a:r>
            <a:r>
              <a:rPr lang="en-US" altLang="zh-CN" dirty="0">
                <a:sym typeface="+mn-ea"/>
              </a:rPr>
              <a:t>20</a:t>
            </a:r>
            <a:r>
              <a:rPr lang="zh-CN" altLang="en-US" dirty="0">
                <a:sym typeface="+mn-ea"/>
              </a:rPr>
              <a:t>，还是</a:t>
            </a:r>
            <a:r>
              <a:rPr lang="en-US" altLang="zh-CN" dirty="0">
                <a:sym typeface="+mn-ea"/>
              </a:rPr>
              <a:t>50</a:t>
            </a:r>
            <a:r>
              <a:rPr lang="zh-CN" altLang="en-US" dirty="0"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如何基于单个节点按需申请，并且避免出现不公平的现象？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初次使用默认值，一旦有过去历史窗口的数据，可以基于历史窗口数据进行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请求。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我们经常面临给一组用户划分稀有资源的问题，他们都享有等价的权利来获取资源，但是其中一些用户实际上只需要比其他用户少的资源。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3760" y="2948940"/>
            <a:ext cx="11481435" cy="9224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902700" cy="993330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那么我们如何来分配资源呢？一种在实际中广泛使用的分享技术称作“最大最小公平分享”（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Max-Min Fairness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）。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直观上，公平分享分配给每个用户想要的可以满足的最小需求，然后将没有使用的资源均匀的分配给需要‘大资源’的用户。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最大最小公平分配算法的形式化定义如下：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资源按照需求递增的顺序进行分配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不存在用户得到的资源超过自己的需求。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未得到满足的用户等价的分享资源。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5730" y="4252595"/>
            <a:ext cx="12655550" cy="5210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分布式限流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0" y="3061970"/>
            <a:ext cx="21372830" cy="8653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重要性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75360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每个接口配置阈值，运营工作繁重，最简单的我们配置服务级别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，更细粒度的，我们可以根据不同重要性设定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，我们引入了</a:t>
            </a:r>
            <a:r>
              <a:rPr lang="zh-CN" altLang="en-US" dirty="0">
                <a:sym typeface="+mn-ea"/>
              </a:rPr>
              <a:t>重要性（</a:t>
            </a:r>
            <a:r>
              <a:rPr lang="en-US" altLang="zh-CN" dirty="0">
                <a:sym typeface="+mn-ea"/>
              </a:rPr>
              <a:t>criticality</a:t>
            </a:r>
            <a:r>
              <a:rPr lang="zh-CN" altLang="en-US" dirty="0">
                <a:sym typeface="+mn-ea"/>
              </a:rPr>
              <a:t>）</a:t>
            </a:r>
            <a:r>
              <a:rPr lang="en-US" altLang="zh-CN" dirty="0">
                <a:sym typeface="+mn-ea"/>
              </a:rPr>
              <a:t>:</a:t>
            </a:r>
            <a:endParaRPr lang="en-US" altLang="zh-CN" dirty="0"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CRITICAL_PLUS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，为最终的要求预留的类型，拒绝这些请求会造成非常严重的用户可见的问题。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，生产任务发出的默认请求类型。拒绝这些请求也会造成用户可见的问题。但是可能没那么严重。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SHEDDABLE_PLUS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这些流量可以容忍某种程度的不可用性。这是批量任务发出的请求的默认值。这些请求通常可以过几分钟、几小时后重试。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这些流量可能会经常遇到部分不可用情况，偶尔会完全不可用。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gRPC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系统之间，需要自动传递重要性信息。如果后端接受到请求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，在处理过程中发出了请求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给其他后端，请求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会使用与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相同的重要性属性。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全局配额不足时，优先拒绝低优先级的。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全局配额，可以按照重要性分别设置。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过载保护时，低优先级的请求先被拒绝。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熔断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50438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断路器（Circuit Breakers）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: 为了限制操作的持续时间，我们可以使用超时，超时可以防止挂起操作并保证系统可以响应。因为我们处于高度动态的环境中，几乎不可能确定在每种情况下都能正常工作的准确的时间限制。断路器以现实世界的电子元件命名，因为它们的行为是都是相同的。断路器在分布式系统中非常有用，因为重复的故障可能会导致雪球效应，并使整个系统崩溃。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服务依赖的资源出现大量错误。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某个用户超过资源配额时，后端任务会快速拒绝请求，返回“配额不足”的错误，但是拒绝回复仍然会消耗一定资源。有可能后端忙着不停发送拒绝请求，导致过载。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290" y="8217535"/>
            <a:ext cx="12631420" cy="5380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熔断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594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Google SRE</a:t>
            </a: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max(0, (requests </a:t>
            </a:r>
            <a:r>
              <a:rPr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- </a:t>
            </a: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K*accepts) / (requests + 1))</a:t>
            </a:r>
            <a:endParaRPr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2" name="Picture Placeholder 5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4215745" y="2731770"/>
            <a:ext cx="9721850" cy="8670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5" y="6899910"/>
            <a:ext cx="11527155" cy="4502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Gutter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41819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基于熔断的 gutter kafka ，用于接管自动修复系统运行过程中的负载，这样只需要付出</a:t>
            </a:r>
            <a:r>
              <a:rPr lang="en-US" altLang="zh-CN" dirty="0">
                <a:sym typeface="+mn-ea"/>
              </a:rPr>
              <a:t>10%</a:t>
            </a:r>
            <a:r>
              <a:rPr lang="zh-CN" altLang="en-US" dirty="0">
                <a:sym typeface="+mn-ea"/>
              </a:rPr>
              <a:t>的资源就能解决部分系统可用性问题。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的思路，但是完整的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需要翻倍的机器资源，平常不接受流量时，资源浪费。高负载情况下接管流量又不一定完整能接住。所以这里核心利用熔断的思路，是把抛弃的流量转移到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集群，如果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也接受不住的流量，重新回抛到主集群，最大力度来接受。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2020" y="2571750"/>
            <a:ext cx="13114020" cy="10223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客户端流控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3772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ym typeface="+mn-ea"/>
              </a:rPr>
              <a:t>positive feedback: </a:t>
            </a:r>
            <a:r>
              <a:rPr lang="zh-CN" altLang="en-US" dirty="0">
                <a:sym typeface="+mn-ea"/>
              </a:rPr>
              <a:t>用户总是积极重试，访问一个不可达的服务。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客户端需要限制请求频次，</a:t>
            </a:r>
            <a:r>
              <a:rPr lang="en-US" altLang="zh-CN" sz="3600" i="1">
                <a:solidFill>
                  <a:schemeClr val="accent1"/>
                </a:solidFill>
                <a:sym typeface="+mn-ea"/>
              </a:rPr>
              <a:t>retry backoff </a:t>
            </a: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做一定的请求退让。</a:t>
            </a:r>
            <a:endParaRPr lang="zh-CN" altLang="en-US" sz="3600" i="1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可以通过接口级别的 error_details，挂载到每个 API 返回的响应里。</a:t>
            </a:r>
            <a:endParaRPr lang="zh-CN" altLang="en-US" sz="36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占位符 5"/>
          <p:cNvPicPr>
            <a:picLocks noGrp="1" noChangeAspect="1"/>
          </p:cNvPicPr>
          <p:nvPr/>
        </p:nvPicPr>
        <p:blipFill>
          <a:blip r:embed="rId1"/>
          <a:srcRect l="-106" r="-575"/>
          <a:stretch>
            <a:fillRect/>
          </a:stretch>
        </p:blipFill>
        <p:spPr>
          <a:xfrm>
            <a:off x="12562840" y="2812415"/>
            <a:ext cx="11446510" cy="9741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占位符 3"/>
          <p:cNvPicPr>
            <a:picLocks noGrp="1" noChangeAspect="1"/>
          </p:cNvPicPr>
          <p:nvPr>
            <p:ph type="pic" sz="half" idx="13"/>
          </p:nvPr>
        </p:nvPicPr>
        <p:blipFill>
          <a:blip r:embed="rId2"/>
          <a:srcRect t="-935" b="-935"/>
          <a:stretch>
            <a:fillRect/>
          </a:stretch>
        </p:blipFill>
        <p:spPr>
          <a:xfrm>
            <a:off x="2597150" y="9590405"/>
            <a:ext cx="8785860" cy="4092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65" y="6835775"/>
            <a:ext cx="6237605" cy="2665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二层缓存穿透、大量回源导致的核心服务故障。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异常客户端引起的服务故障</a:t>
            </a:r>
            <a:r>
              <a:rPr lang="zh-CN" altLang="en-US" dirty="0">
                <a:sym typeface="+mn-ea"/>
              </a:rPr>
              <a:t>（</a:t>
            </a:r>
            <a:r>
              <a:rPr lang="zh-CN" altLang="en-US" sz="4000" dirty="0">
                <a:sym typeface="+mn-ea"/>
              </a:rPr>
              <a:t>query of death</a:t>
            </a:r>
            <a:r>
              <a:rPr lang="zh-CN" altLang="en-US" dirty="0">
                <a:sym typeface="+mn-ea"/>
              </a:rPr>
              <a:t>）</a:t>
            </a:r>
            <a:endParaRPr lang="zh-CN" altLang="en-US" sz="4000" dirty="0"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请求放大。</a:t>
            </a:r>
            <a:endParaRPr lang="zh-CN" altLang="en-US" sz="4000" dirty="0"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资源数放大。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用户重试导致的大面积故障。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动静隔离</a:t>
            </a:r>
            <a:r>
              <a:rPr lang="en-US" altLang="zh-CN" dirty="0">
                <a:sym typeface="+mn-ea"/>
              </a:rPr>
              <a:t>: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小到 </a:t>
            </a:r>
            <a:r>
              <a:rPr lang="en-US" altLang="zh-CN" dirty="0">
                <a:sym typeface="+mn-ea"/>
              </a:rPr>
              <a:t>CPU </a:t>
            </a:r>
            <a:r>
              <a:rPr lang="zh-CN" altLang="en-US" dirty="0">
                <a:sym typeface="+mn-ea"/>
              </a:rPr>
              <a:t>的 </a:t>
            </a:r>
            <a:r>
              <a:rPr lang="en-US" altLang="zh-CN" dirty="0">
                <a:sym typeface="+mn-ea"/>
              </a:rPr>
              <a:t>cacheline </a:t>
            </a:r>
            <a:r>
              <a:rPr lang="en-US" altLang="zh-CN" dirty="0">
                <a:sym typeface="+mn-ea"/>
                <a:hlinkClick r:id="rId1" action="ppaction://hlinkfile"/>
              </a:rPr>
              <a:t>false sharing</a:t>
            </a:r>
            <a:r>
              <a:rPr lang="zh-CN" altLang="en-US" dirty="0">
                <a:sym typeface="+mn-ea"/>
              </a:rPr>
              <a:t>、数据库 </a:t>
            </a:r>
            <a:r>
              <a:rPr lang="en-US" altLang="zh-CN" dirty="0">
                <a:sym typeface="+mn-ea"/>
              </a:rPr>
              <a:t>mysql </a:t>
            </a:r>
            <a:r>
              <a:rPr lang="zh-CN" altLang="en-US" dirty="0">
                <a:sym typeface="+mn-ea"/>
              </a:rPr>
              <a:t>表设计中避免 </a:t>
            </a:r>
            <a:r>
              <a:rPr lang="en-US" altLang="zh-CN" dirty="0">
                <a:sym typeface="+mn-ea"/>
              </a:rPr>
              <a:t>bufferpool </a:t>
            </a:r>
            <a:r>
              <a:rPr lang="zh-CN" altLang="en-US" dirty="0">
                <a:sym typeface="+mn-ea"/>
              </a:rPr>
              <a:t>频繁过期，隔离动静表，大到架构设计中的图片、静态资源等缓存加速。本质上都体现的一样的思路，即加速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缓存访问变换频次小的。比如 </a:t>
            </a:r>
            <a:r>
              <a:rPr lang="en-US" altLang="zh-CN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场景中，将静态资源和动态 </a:t>
            </a:r>
            <a:r>
              <a:rPr lang="en-US" altLang="zh-CN" dirty="0">
                <a:sym typeface="+mn-ea"/>
              </a:rPr>
              <a:t>API </a:t>
            </a:r>
            <a:r>
              <a:rPr lang="zh-CN" altLang="en-US" dirty="0">
                <a:sym typeface="+mn-ea"/>
              </a:rPr>
              <a:t>分离，也是体现了隔离的思路</a:t>
            </a:r>
            <a:r>
              <a:rPr lang="en-US" altLang="zh-CN" dirty="0">
                <a:sym typeface="+mn-ea"/>
              </a:rPr>
              <a:t>: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降低应用服务器负载，静态文件访问负载全部通过CDN。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对象存储存储费用最低。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海量存储空间，无需考虑存储架构升级。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静态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CDN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 带宽加速，延迟低。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120" y="4199255"/>
            <a:ext cx="9629775" cy="7286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通过降级回复来减少工作量，或者丢弃不重要的请求。而且需要了解哪些流量可以降级，并且有能力区分不同的请求。我们通常提供降低回复的质量来答复减少所需的计算量或者时间。我们自动降级通常需要考虑几个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确定具体采用哪个指标作为流量评估和优雅降级的决定性指标（如，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、延迟、队列长度、线程数量、错误等）。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当服务进入降级模式时，需要执行什么动作？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流量抛弃或者优雅降级应该在服务的哪一层实现？是否需要在整个服务的每一层都实现，还是可以选择某个高层面的关键节点来实现？</a:t>
            </a:r>
            <a:endParaRPr lang="zh-CN" altLang="en-US" sz="3600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同时我们要考虑一下几点：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优雅降级不应该被经常触发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-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通常触发条件现实了容量规划的失误，或者是意外的负载。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演练，代码平时不会触发和使用，需要定期针对一小部分的流量进行演练，保证模式的正常。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应该足够简单。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9849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4000" dirty="0">
                <a:sym typeface="+mn-ea"/>
              </a:rPr>
              <a:t>降级本质为</a:t>
            </a:r>
            <a:r>
              <a:rPr lang="en-US" altLang="zh-CN" sz="4000" dirty="0">
                <a:sym typeface="+mn-ea"/>
              </a:rPr>
              <a:t>: </a:t>
            </a:r>
            <a:r>
              <a:rPr lang="zh-CN" altLang="en-US" sz="4000" dirty="0">
                <a:sym typeface="+mn-ea"/>
              </a:rPr>
              <a:t>提供有损服务。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UI 模块化，非核心模块降级。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i="1">
                <a:solidFill>
                  <a:schemeClr val="accent1"/>
                </a:solidFill>
                <a:sym typeface="+mn-ea"/>
              </a:rPr>
              <a:t>BFF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层聚合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API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，模块降级。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页面上一次缓存副本。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默认值、热门推荐等。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流量拦截 + 定期数据缓存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过期副本策略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处理策略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页面降级、延迟服务、写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读降级、缓存降级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抛异常、返回约定协议、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Mock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数据、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Fallback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占位符 5"/>
          <p:cNvPicPr>
            <a:picLocks noGrp="1" noChangeAspect="1"/>
          </p:cNvPicPr>
          <p:nvPr/>
        </p:nvPicPr>
        <p:blipFill>
          <a:blip r:embed="rId1"/>
          <a:srcRect l="-2274" r="-1564"/>
          <a:stretch>
            <a:fillRect/>
          </a:stretch>
        </p:blipFill>
        <p:spPr>
          <a:xfrm>
            <a:off x="14448155" y="1501140"/>
            <a:ext cx="8315325" cy="11932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40" y="10166350"/>
            <a:ext cx="9111615" cy="2919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客户端解析协议失败，</a:t>
            </a:r>
            <a:r>
              <a:rPr lang="en-US" altLang="zh-CN" dirty="0">
                <a:sym typeface="+mn-ea"/>
              </a:rPr>
              <a:t>app </a:t>
            </a:r>
            <a:r>
              <a:rPr lang="zh-CN" altLang="en-US" dirty="0">
                <a:sym typeface="+mn-ea"/>
              </a:rPr>
              <a:t>奔溃。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客户端部分协议不兼容，导致页面失败。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l</a:t>
            </a:r>
            <a:r>
              <a:rPr lang="zh-CN" altLang="en-US" dirty="0">
                <a:sym typeface="+mn-ea"/>
              </a:rPr>
              <a:t>ocal </a:t>
            </a: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ache 数据源缓存，发版失效 + 依赖接口故障，引起的白屏。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没有 </a:t>
            </a:r>
            <a:r>
              <a:rPr lang="en-US" altLang="zh-CN" dirty="0">
                <a:sym typeface="+mn-ea"/>
              </a:rPr>
              <a:t>playbook</a:t>
            </a:r>
            <a:r>
              <a:rPr lang="zh-CN" altLang="en-US" dirty="0">
                <a:sym typeface="+mn-ea"/>
              </a:rPr>
              <a:t>，导致的 </a:t>
            </a:r>
            <a:r>
              <a:rPr lang="en-US" altLang="zh-CN" dirty="0">
                <a:sym typeface="+mn-ea"/>
              </a:rPr>
              <a:t>MTTR </a:t>
            </a:r>
            <a:r>
              <a:rPr lang="zh-CN" altLang="en-US" dirty="0">
                <a:sym typeface="+mn-ea"/>
              </a:rPr>
              <a:t>上升。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944846" cy="9903460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当请求返回错误（例</a:t>
            </a: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 </a:t>
            </a: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配额不足、超时、内部错误等），对于 </a:t>
            </a: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backend </a:t>
            </a: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部分节点过载的情况下，倾向于立刻重试，但是需要留意重试带来的流量放大</a:t>
            </a: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</a:t>
            </a:r>
            <a:endParaRPr lang="zh-CN" altLang="en-US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限制重试次数和基于重试分布的策略（重试比率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 10%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）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随机化、指数型递增的重试周期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 exponential ackoff + jitter。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client 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测记录重试次数直方图，传递到 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server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，进行分布判定，交由 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server 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判定拒绝。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只应该在失败的这层进行重试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，当重试仍然失败，全局约定错误码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“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过载，无须重试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”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，避免级联重试。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4260" y="2731770"/>
            <a:ext cx="8200390" cy="9410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20204"/>
              <a:buChar char="•"/>
            </a:pPr>
            <a:r>
              <a:rPr lang="en-US" altLang="zh-CN">
                <a:sym typeface="+mn-ea"/>
              </a:rPr>
              <a:t>Nginx upstream retry </a:t>
            </a:r>
            <a:r>
              <a:rPr lang="zh-CN" altLang="en-US">
                <a:sym typeface="+mn-ea"/>
              </a:rPr>
              <a:t>过大，导致服务雪崩。</a:t>
            </a:r>
            <a:endParaRPr lang="en-US" altLang="zh-CN"/>
          </a:p>
          <a:p>
            <a:pPr marL="457200" indent="-457200">
              <a:buFont typeface="Arial" panose="020B0604020202020204"/>
              <a:buChar char="•"/>
            </a:pPr>
            <a:r>
              <a:rPr lang="zh-CN" altLang="en-US">
                <a:sym typeface="+mn-ea"/>
              </a:rPr>
              <a:t>业务不幂等，导致的重试，数据重复。</a:t>
            </a:r>
            <a:endParaRPr lang="zh-CN" altLang="en-US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根据业务生成一个全局唯一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在调用接口时会传入该 ID，接口提供方会从相应的存储系统比如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r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edis 中去检索这个全局 ID 是否存在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如果存在则说明该操作已经执行过了，将拒绝本次服务请求；否则将相应该服务请求并将全局 ID 存入存储系统中,之后包含相同业务 ID 参数的请求将被拒绝。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去重表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这种方法适用于在业务中有唯一标识的插入场景。比如在支付场景中，一个订单只会支付一次，可以建立一张去重表,将订单 ID 作为唯一索引。把支付并且写入支付单据到去重表放入一个事务中了，这样当出现重复支付时，数据库就会抛出唯一约束异常,操作就会回滚。这样保证了订单只会被支付一次。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多版本并发控制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适合对更新请求作幂等性控制,比如要更新商品的名字，这是就可以在更新的接口中增加一个版本号来做幂等性控制。</a:t>
            </a:r>
            <a:endParaRPr lang="zh-CN" altLang="en-US" sz="3240" dirty="0">
              <a:sym typeface="+mn-ea"/>
            </a:endParaRPr>
          </a:p>
          <a:p>
            <a:pPr marL="457200" indent="-457200">
              <a:buFont typeface="Arial" panose="020B0604020202020204"/>
              <a:buChar char="•"/>
            </a:pPr>
            <a:r>
              <a:rPr lang="zh-CN" altLang="en-US">
                <a:sym typeface="+mn-ea"/>
              </a:rPr>
              <a:t>多层级重试传递，放大流量引起雪崩。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数据中心内部的</a:t>
            </a: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负载均衡</a:t>
            </a:r>
            <a:endParaRPr lang="en-US" altLang="zh-CN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在理想情况下，某个服务的负载会完全均匀地分发给所有的后端任务。在任何时刻，最忙和最不忙的节点永远消耗同样数量的</a:t>
            </a:r>
            <a:r>
              <a:rPr lang="en-US" altLang="zh-CN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CPU</a:t>
            </a:r>
            <a:r>
              <a:rPr lang="zh-CN" altLang="en-US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目标：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均衡的流量分发。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可靠的识别异常节点。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scale-out</a:t>
            </a: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，增加同质节点扩容。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减少错误，提高可用性。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7745" y="2890520"/>
            <a:ext cx="11555095" cy="83324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fontScale="90000"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我们发现在 </a:t>
            </a:r>
            <a:r>
              <a:rPr lang="en-US" altLang="zh-CN" sz="40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backend </a:t>
            </a:r>
            <a:r>
              <a:rPr lang="zh-CN" altLang="en-US" sz="40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之间的 </a:t>
            </a:r>
            <a:r>
              <a:rPr lang="en-US" altLang="zh-CN" sz="40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load </a:t>
            </a:r>
            <a:r>
              <a:rPr lang="zh-CN" altLang="en-US" sz="40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差异比较大：</a:t>
            </a:r>
            <a:endParaRPr lang="zh-CN" altLang="en-US" sz="40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每个请求的处理成本不同。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物理机环境的差异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服务器很难强同质性。</a:t>
            </a:r>
            <a:endParaRPr lang="zh-CN" altLang="en-US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存在共享资源争用（内存缓存、带宽、</a:t>
            </a:r>
            <a:r>
              <a:rPr lang="en-US" altLang="zh-CN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IO</a:t>
            </a:r>
            <a:r>
              <a:rPr lang="zh-CN" altLang="en-US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等）</a:t>
            </a:r>
            <a:r>
              <a:rPr lang="en-US" altLang="zh-CN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性能因素</a:t>
            </a:r>
            <a:r>
              <a:rPr lang="en-US" altLang="zh-CN" sz="36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FullGC</a:t>
            </a:r>
            <a:r>
              <a:rPr lang="zh-CN" altLang="en-US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JVM JIT</a:t>
            </a:r>
            <a:r>
              <a:rPr lang="zh-CN" altLang="en-US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zh-CN" altLang="en-US" sz="40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i="1" dirty="0">
                <a:solidFill>
                  <a:schemeClr val="accent2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参考</a:t>
            </a:r>
            <a:r>
              <a:rPr lang="en-US" altLang="zh-CN" sz="4000" i="1" dirty="0">
                <a:solidFill>
                  <a:schemeClr val="accent2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JSQ</a:t>
            </a:r>
            <a:r>
              <a:rPr lang="zh-CN" altLang="en-US" sz="4000" i="1" dirty="0">
                <a:solidFill>
                  <a:schemeClr val="accent2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（最闲轮训）负载均衡算法带来的问题，缺乏的是服务端全局视图，因此我们目标需要综合考虑：负载</a:t>
            </a:r>
            <a:r>
              <a:rPr lang="en-US" altLang="zh-CN" sz="4000" i="1" dirty="0">
                <a:solidFill>
                  <a:schemeClr val="accent2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+</a:t>
            </a:r>
            <a:r>
              <a:rPr lang="zh-CN" altLang="en-US" sz="4000" i="1" dirty="0">
                <a:solidFill>
                  <a:schemeClr val="accent2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可用性。</a:t>
            </a:r>
            <a:endParaRPr lang="zh-CN" altLang="en-US" sz="4000" i="1" dirty="0">
              <a:solidFill>
                <a:schemeClr val="accent2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4060" y="2289810"/>
            <a:ext cx="11972290" cy="5420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640" y="8041005"/>
            <a:ext cx="7419340" cy="5450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462530" y="2890520"/>
            <a:ext cx="11586845" cy="1034605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参考了《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  <a:sym typeface="+mn-ea"/>
                <a:hlinkClick r:id="rId1" action="ppaction://hlinkfile"/>
              </a:rPr>
              <a:t>The power of two choices in randomized load balancing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》的思路，我们使用</a:t>
            </a:r>
            <a:r>
              <a:rPr lang="zh-CN" altLang="en-US" sz="3200" dirty="0">
                <a:solidFill>
                  <a:schemeClr val="accent2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2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p2c</a:t>
            </a:r>
            <a:r>
              <a:rPr lang="zh-CN" altLang="en-US" sz="3200" dirty="0">
                <a:solidFill>
                  <a:schemeClr val="accent2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算法，随机选取的两个节点进行打分，选择更优的节点</a:t>
            </a:r>
            <a:r>
              <a:rPr lang="en-US" altLang="zh-CN" sz="32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选择 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backend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CPU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client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health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inflight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latency 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作为指标，使用一个简单的线性方程进行打分。</a:t>
            </a:r>
            <a:endParaRPr lang="zh-CN" altLang="en-US" sz="32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对新启动的节点使用常量惩罚值（penalty），以及使用探针方式最小化放量，进行预热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zh-CN" altLang="en-US" sz="32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打分比较低的节点，避免进入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“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永久黑名单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”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而无法恢复，使用统计衰减的方式，让节点指标逐渐恢复到初始状态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(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即默认值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)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zh-CN" altLang="en-US" sz="32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</a:rPr>
              <a:t>当前发出去的请求超过了 predict lagtency，就会加惩罚。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指标计算结合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m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oving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verage，使用时间衰减，计算vt = v(t-1) * β + at * (1-β) ，β 为若干次幂的倒数即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: 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Math.Exp((-span) / 600ms)</a:t>
            </a:r>
            <a:endParaRPr lang="zh-CN" altLang="en-US" sz="3200" i="1" dirty="0">
              <a:solidFill>
                <a:schemeClr val="accent2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7777"/>
          <a:stretch>
            <a:fillRect/>
          </a:stretch>
        </p:blipFill>
        <p:spPr>
          <a:xfrm>
            <a:off x="14284325" y="4862830"/>
            <a:ext cx="9974580" cy="5974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ym typeface="+mn-ea"/>
              </a:rPr>
              <a:t>archive: </a:t>
            </a:r>
            <a:r>
              <a:rPr lang="zh-CN" altLang="en-US" dirty="0">
                <a:sym typeface="+mn-ea"/>
              </a:rPr>
              <a:t>稿件表，存储稿件的名称、作者、分类、</a:t>
            </a:r>
            <a:r>
              <a:rPr lang="en-US" altLang="zh-CN" dirty="0">
                <a:sym typeface="+mn-ea"/>
              </a:rPr>
              <a:t>tag</a:t>
            </a:r>
            <a:r>
              <a:rPr lang="zh-CN" altLang="en-US" dirty="0">
                <a:sym typeface="+mn-ea"/>
              </a:rPr>
              <a:t>、状态等信息，表示稿件的基本信息。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在一个投稿流程中，一旦稿件创建改动的频率比较低。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ym typeface="+mn-ea"/>
              </a:rPr>
              <a:t>archive_stat: </a:t>
            </a:r>
            <a:r>
              <a:rPr lang="zh-CN" altLang="en-US" dirty="0">
                <a:sym typeface="+mn-ea"/>
              </a:rPr>
              <a:t>稿件统计表，表示稿件的播放、点赞、收藏、投币数量，比较高频的更新。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随着稿件获取流量，稿件被用户所消费，各类计数信息更新比较频繁。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 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是用于缓存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可以理解为缓存了表的行，那么如果频繁更新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不断会置换，会导致命中率下降的问题，所以我们在表设计中，仍然可以沿用类似的思路，其主表基本更新，在上游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Cache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未命中，透穿到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，仍然有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的缓存。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读写分离：主从、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Replicaset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CQRS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4925" y="4023360"/>
            <a:ext cx="9767570" cy="7639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最佳实践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最佳实践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变更管理</a:t>
            </a:r>
            <a:r>
              <a:rPr lang="en-US" alt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</a:t>
            </a:r>
            <a:endParaRPr lang="zh-CN" sz="36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70％的问题是由变更引起的，恢复可用代码并不总是坏事。</a:t>
            </a:r>
            <a:endParaRPr lang="zh-CN" sz="32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避免过载</a:t>
            </a:r>
            <a:r>
              <a:rPr lang="en-US" alt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</a:t>
            </a:r>
            <a:endParaRPr lang="zh-CN" sz="36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过载保护、流量调度等。</a:t>
            </a:r>
            <a:endParaRPr lang="zh-CN" sz="32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依赖管理</a:t>
            </a:r>
            <a:r>
              <a:rPr lang="en-US" alt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</a:t>
            </a:r>
            <a:endParaRPr lang="zh-CN" sz="36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任何依赖都可能故障，做 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chaos monkey testing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，注入故障测试。</a:t>
            </a:r>
            <a:endParaRPr lang="zh-CN" sz="32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优雅降级</a:t>
            </a:r>
            <a:r>
              <a:rPr lang="en-US" alt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</a:t>
            </a:r>
            <a:endParaRPr lang="zh-CN" sz="36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有损服务，避免核心链路依赖故障。</a:t>
            </a:r>
            <a:endParaRPr lang="zh-CN" sz="32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重试退避</a:t>
            </a:r>
            <a:r>
              <a:rPr lang="en-US" alt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</a:t>
            </a:r>
            <a:endParaRPr lang="zh-CN" sz="36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退让算法，冻结时间，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API retry detail 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控制策略。</a:t>
            </a:r>
            <a:endParaRPr lang="zh-CN" sz="32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超时控制</a:t>
            </a:r>
            <a:r>
              <a:rPr lang="en-US" alt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</a:t>
            </a:r>
            <a:endParaRPr lang="zh-CN" sz="36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进程内 </a:t>
            </a:r>
            <a:r>
              <a:rPr lang="en-US" altLang="zh-CN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+ </a:t>
            </a:r>
            <a:r>
              <a:rPr lang="zh-CN" altLang="en-US" sz="3200" i="1" dirty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服务间 超时控制。</a:t>
            </a:r>
            <a:endParaRPr lang="zh-CN" sz="32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极限压测 + 故障演练。</a:t>
            </a:r>
            <a:endParaRPr lang="zh-CN" sz="360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扩容 + 重启 + 消除有害流量。</a:t>
            </a:r>
            <a:endParaRPr lang="zh-CN" altLang="en-US" sz="3600" i="1" dirty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accent1"/>
                </a:solidFill>
                <a:sym typeface="+mn-ea"/>
              </a:rPr>
              <a:t>References</a:t>
            </a:r>
            <a:endParaRPr kumimoji="1" lang="en-US" altLang="zh-CN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http://www.360doc.com/content/16/1124/21/31263000_609259745.shtml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http://www.infoq.com/cn/articles/basis-frameworkto-implement-micro-service/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http://www.infoq.com/cn/news/2017/04/linkerd-celebrates-one-year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https://medium.com/netflix-techblog/netflix-edge-load-balancing-695308b5548c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https://mp.weixin.qq.com/s?__biz=MzAwNjQwNzU2NQ==&amp;mid=402841629&amp;idx=1&amp;sn=f598fec9b370b8a6f2062233b31122e0&amp;mpshare=1&amp;scene=23&amp;srcid=0404qP0fH8zRiIiFzQBiuzuU#rd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https://mp.weixin.qq.com/s?__biz=MzIzMzk2NDQyMw==&amp;mid=2247486641&amp;idx=1&amp;sn=1660fb41b0c5b8d8d6eacdfc1b26b6a6&amp;source=41#wechat_redirect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https://blog.acolyer.org/2018/11/16/overload-control-for-scaling-wechat-microservices/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https://www.cs.columbia.edu/~ruigu/papers/socc18-final100.pdf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https://github.com/alibaba/Sentinel/wiki/系统负载保护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https://blog.csdn.net/okiwilldoit/article/details/81738782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http://alex-ii.github.io/notes/2019/02/13/predictive_load_balancing.html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https://blog.csdn.net/m0_38106113/article/details/81542863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核心隔离</a:t>
            </a: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业务按照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Level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进行资源池划分（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L0/L1/L2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核心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非核心的故障域的差异隔离（机器资源、依赖资源）。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多集群，通过冗余资源来提升吞吐和容灾能力。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rcRect l="-3718" r="-3718"/>
          <a:stretch>
            <a:fillRect/>
          </a:stretch>
        </p:blipFill>
        <p:spPr>
          <a:xfrm>
            <a:off x="14351635" y="3380740"/>
            <a:ext cx="9231630" cy="89242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快慢隔离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我们可以把服务的吞吐想象为一个池，当突然洪流进来时，池子需要一定时间才能排放完，这时候其他支流在池子里待的时间取决于前面的排放能力，耗时就会增高，对小请求产生影响。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日志传输体系的架构设计中，整个流都会投放到一个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kafka topic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中（早期设计目的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更好的顺序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），流内会区分不同的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会有不同的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sink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端，它们之前会出现差速，比如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HDFS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抖动吞吐下降，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ES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正常水位，全局数据就会整体反压。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按照各种纬度隔离：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sink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、部门、业务、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、重要性（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S/A/B/C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）。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业务日志也属于某个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，日志等级就可以作为隔离通道。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5590" y="3644265"/>
            <a:ext cx="11335385" cy="8397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热点隔离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何为热点？热点即经常访问的数据。很多时候我们希望统计某个热点数据中访问频次最高的 Top K 数据，并对其访问进行缓存。比如：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小表广播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从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remotecache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提升为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 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app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定时更新，甚至可以让运营平台支持广播刷新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i="1">
                <a:solidFill>
                  <a:schemeClr val="accent1"/>
                </a:solidFill>
                <a:sym typeface="+mn-ea"/>
                <a:hlinkClick r:id="rId1" action="ppaction://hlinkfile"/>
              </a:rPr>
              <a:t>atomic.Value</a:t>
            </a:r>
            <a:endParaRPr lang="zh-CN" altLang="en-US" i="1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主动预热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比如直播房间页高在线情况下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bypass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监控主动防御。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30" y="9349740"/>
            <a:ext cx="9832975" cy="3288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0" y="3159125"/>
            <a:ext cx="9493250" cy="9367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251013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线程隔离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ym typeface="+mn-ea"/>
              </a:rPr>
              <a:t>主要通过线程池进行隔离，也是实现服务隔离的基础。把业务进行分类并交给不同的线程池进行处理，当某个线程池处理一种业务请求发生问题时，不会讲故障扩散和影响到其他线程池，保证服务可用。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对于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来说，所有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都是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Nonblocking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，且托管给了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Runtime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，只会阻塞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，不阻塞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，我们只需要考虑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总量的控制，不需要线程模型语言的线程隔离。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860" y="8255000"/>
            <a:ext cx="8912860" cy="5122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305" y="294640"/>
            <a:ext cx="7622540" cy="9253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305" y="9817735"/>
            <a:ext cx="7621905" cy="3757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10514</Words>
  <Application>WPS 演示</Application>
  <PresentationFormat>自定义</PresentationFormat>
  <Paragraphs>511</Paragraphs>
  <Slides>54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73" baseType="lpstr">
      <vt:lpstr>Arial</vt:lpstr>
      <vt:lpstr>SimSun</vt:lpstr>
      <vt:lpstr>Wingdings</vt:lpstr>
      <vt:lpstr>Helvetica Neue</vt:lpstr>
      <vt:lpstr>Helvetica Neue Medium</vt:lpstr>
      <vt:lpstr>Helvetica Neue Light</vt:lpstr>
      <vt:lpstr>Helvetica</vt:lpstr>
      <vt:lpstr>Alibaba PuHuiTi B</vt:lpstr>
      <vt:lpstr>Helvetica Light</vt:lpstr>
      <vt:lpstr>Alibaba PuHuiTi R</vt:lpstr>
      <vt:lpstr>Alibaba PuHuiTi</vt:lpstr>
      <vt:lpstr>Microsoft YaHei</vt:lpstr>
      <vt:lpstr>Arial Unicode MS</vt:lpstr>
      <vt:lpstr>Helvetica Bold Oblique</vt:lpstr>
      <vt:lpstr>Segoe Print</vt:lpstr>
      <vt:lpstr>Helvetica Bold</vt:lpstr>
      <vt:lpstr>Helvetica Oblique</vt:lpstr>
      <vt:lpstr>Arial</vt:lpstr>
      <vt:lpstr>White</vt:lpstr>
      <vt:lpstr>PowerPoint 演示文稿</vt:lpstr>
      <vt:lpstr>PowerPoint 演示文稿</vt:lpstr>
      <vt:lpstr>隔离</vt:lpstr>
      <vt:lpstr>隔离 - 服务隔离</vt:lpstr>
      <vt:lpstr>隔离 - 服务隔离</vt:lpstr>
      <vt:lpstr>隔离 - 轻重隔离</vt:lpstr>
      <vt:lpstr>隔离 - 轻重隔离</vt:lpstr>
      <vt:lpstr>隔离 - 轻重隔离</vt:lpstr>
      <vt:lpstr>隔离 - 物理隔离</vt:lpstr>
      <vt:lpstr>隔离 - 物理隔离</vt:lpstr>
      <vt:lpstr>隔离 - 物理隔离</vt:lpstr>
      <vt:lpstr>隔离 - Case Stduy</vt:lpstr>
      <vt:lpstr>PowerPoint 演示文稿</vt:lpstr>
      <vt:lpstr>超时控制</vt:lpstr>
      <vt:lpstr>超时控制</vt:lpstr>
      <vt:lpstr>超时控制</vt:lpstr>
      <vt:lpstr>超时控制</vt:lpstr>
      <vt:lpstr>超时控制</vt:lpstr>
      <vt:lpstr>超时 - Case Stduy</vt:lpstr>
      <vt:lpstr>PowerPoint 演示文稿</vt:lpstr>
      <vt:lpstr>过载保护</vt:lpstr>
      <vt:lpstr>过载保护</vt:lpstr>
      <vt:lpstr>过载保护</vt:lpstr>
      <vt:lpstr>过载保护</vt:lpstr>
      <vt:lpstr>过载保护</vt:lpstr>
      <vt:lpstr>过载保护</vt:lpstr>
      <vt:lpstr>PowerPoint 演示文稿</vt:lpstr>
      <vt:lpstr>限流</vt:lpstr>
      <vt:lpstr>限流 - 分布式限流</vt:lpstr>
      <vt:lpstr>限流 - 分布式限流</vt:lpstr>
      <vt:lpstr>限流 - 分布式限流</vt:lpstr>
      <vt:lpstr>限流 - 分布式限流</vt:lpstr>
      <vt:lpstr>限流 - 重要性</vt:lpstr>
      <vt:lpstr>限流 - 熔断</vt:lpstr>
      <vt:lpstr>限流 - 熔断</vt:lpstr>
      <vt:lpstr>限流 - Gutter</vt:lpstr>
      <vt:lpstr>限流 - 客户端流控</vt:lpstr>
      <vt:lpstr>限流 - Case Study</vt:lpstr>
      <vt:lpstr>PowerPoint 演示文稿</vt:lpstr>
      <vt:lpstr>降级</vt:lpstr>
      <vt:lpstr>降级</vt:lpstr>
      <vt:lpstr>降级 - Case Study</vt:lpstr>
      <vt:lpstr>PowerPoint 演示文稿</vt:lpstr>
      <vt:lpstr>重试</vt:lpstr>
      <vt:lpstr>重试 - Case Study</vt:lpstr>
      <vt:lpstr>PowerPoint 演示文稿</vt:lpstr>
      <vt:lpstr>负载均衡</vt:lpstr>
      <vt:lpstr>负载均衡</vt:lpstr>
      <vt:lpstr>负载均衡</vt:lpstr>
      <vt:lpstr>PowerPoint 演示文稿</vt:lpstr>
      <vt:lpstr>最佳实践</vt:lpstr>
      <vt:lpstr>PowerPoint 演示文稿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.</cp:lastModifiedBy>
  <cp:revision>1915</cp:revision>
  <cp:lastPrinted>2021-04-25T07:16:00Z</cp:lastPrinted>
  <dcterms:created xsi:type="dcterms:W3CDTF">2021-04-25T07:16:00Z</dcterms:created>
  <dcterms:modified xsi:type="dcterms:W3CDTF">2021-08-08T09:34:50Z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FBCEA6603D064A01BF1D699B34A8EA90</vt:lpwstr>
  </property>
</Properties>
</file>